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Overpass Black" panose="020B0604020202020204" charset="0"/>
      <p:bold r:id="rId17"/>
      <p:boldItalic r:id="rId18"/>
    </p:embeddedFont>
    <p:embeddedFont>
      <p:font typeface="Overpass ExtraBold" panose="020B0604020202020204" charset="0"/>
      <p:bold r:id="rId19"/>
      <p:boldItalic r:id="rId20"/>
    </p:embeddedFont>
    <p:embeddedFont>
      <p:font typeface="Overpass SemiBold" panose="020B0604020202020204" charset="0"/>
      <p:regular r:id="rId21"/>
      <p:bold r:id="rId22"/>
      <p:italic r:id="rId23"/>
      <p:boldItalic r:id="rId24"/>
    </p:embeddedFont>
    <p:embeddedFont>
      <p:font typeface="Source Sans Pro" panose="020B0503030403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31">
          <p15:clr>
            <a:srgbClr val="0000FF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456" y="102"/>
      </p:cViewPr>
      <p:guideLst>
        <p:guide orient="horz" pos="63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c26f3e9a0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c26f3e9a0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b963d8bb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b963d8bb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c26f3e9a0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c26f3e9a0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b963d8b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b963d8b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b963d8bb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bb963d8bb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c7ef38d1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c7ef38d1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c26f3e9a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c26f3e9a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c26f3e9a0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c26f3e9a0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c26f3e9a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c26f3e9a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c26f3e9a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c26f3e9a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c7ef38d1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c7ef38d1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b963d8bb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b963d8bb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c7ef38d1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c7ef38d1c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E7E2F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643491" y="243550"/>
            <a:ext cx="6568991" cy="4899985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81000" y="838988"/>
            <a:ext cx="4353900" cy="16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580013"/>
            <a:ext cx="28596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2076450" y="-988225"/>
            <a:ext cx="7160970" cy="6131740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720000" y="618338"/>
            <a:ext cx="40326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1"/>
          </p:nvPr>
        </p:nvSpPr>
        <p:spPr>
          <a:xfrm>
            <a:off x="720000" y="1424438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955538"/>
            <a:ext cx="40326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3"/>
          </p:nvPr>
        </p:nvSpPr>
        <p:spPr>
          <a:xfrm>
            <a:off x="720000" y="2761650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3292763"/>
            <a:ext cx="40326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5"/>
          </p:nvPr>
        </p:nvSpPr>
        <p:spPr>
          <a:xfrm>
            <a:off x="720000" y="4098863"/>
            <a:ext cx="43104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5">
    <p:bg>
      <p:bgPr>
        <a:solidFill>
          <a:srgbClr val="E7E2F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 rot="-308984" flipH="1">
            <a:off x="3376794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2" hasCustomPrompt="1"/>
          </p:nvPr>
        </p:nvSpPr>
        <p:spPr>
          <a:xfrm>
            <a:off x="831026" y="1781025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1641650" y="1781025"/>
            <a:ext cx="27381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3"/>
          </p:nvPr>
        </p:nvSpPr>
        <p:spPr>
          <a:xfrm>
            <a:off x="1641625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 hasCustomPrompt="1"/>
          </p:nvPr>
        </p:nvSpPr>
        <p:spPr>
          <a:xfrm>
            <a:off x="4790389" y="1781032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5"/>
          </p:nvPr>
        </p:nvSpPr>
        <p:spPr>
          <a:xfrm>
            <a:off x="5574884" y="1781025"/>
            <a:ext cx="27381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6"/>
          </p:nvPr>
        </p:nvSpPr>
        <p:spPr>
          <a:xfrm>
            <a:off x="5574875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831025" y="3456500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8"/>
          </p:nvPr>
        </p:nvSpPr>
        <p:spPr>
          <a:xfrm>
            <a:off x="1641625" y="3456500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9"/>
          </p:nvPr>
        </p:nvSpPr>
        <p:spPr>
          <a:xfrm>
            <a:off x="1641625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3" hasCustomPrompt="1"/>
          </p:nvPr>
        </p:nvSpPr>
        <p:spPr>
          <a:xfrm>
            <a:off x="4790360" y="3456507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4"/>
          </p:nvPr>
        </p:nvSpPr>
        <p:spPr>
          <a:xfrm>
            <a:off x="5574875" y="3456500"/>
            <a:ext cx="20913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5"/>
          </p:nvPr>
        </p:nvSpPr>
        <p:spPr>
          <a:xfrm>
            <a:off x="5574875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 flipH="1">
            <a:off x="-2692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720000" y="5465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720000" y="3711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2"/>
          </p:nvPr>
        </p:nvSpPr>
        <p:spPr>
          <a:xfrm>
            <a:off x="3433200" y="3711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3"/>
          </p:nvPr>
        </p:nvSpPr>
        <p:spPr>
          <a:xfrm>
            <a:off x="6146400" y="3711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4"/>
          </p:nvPr>
        </p:nvSpPr>
        <p:spPr>
          <a:xfrm>
            <a:off x="720000" y="4141500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5"/>
          </p:nvPr>
        </p:nvSpPr>
        <p:spPr>
          <a:xfrm>
            <a:off x="3433200" y="4141500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6"/>
          </p:nvPr>
        </p:nvSpPr>
        <p:spPr>
          <a:xfrm>
            <a:off x="6146400" y="4141500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7"/>
          </p:nvPr>
        </p:nvSpPr>
        <p:spPr>
          <a:xfrm>
            <a:off x="720000" y="19896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8"/>
          </p:nvPr>
        </p:nvSpPr>
        <p:spPr>
          <a:xfrm>
            <a:off x="3433200" y="19896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9"/>
          </p:nvPr>
        </p:nvSpPr>
        <p:spPr>
          <a:xfrm>
            <a:off x="6146400" y="19896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13"/>
          </p:nvPr>
        </p:nvSpPr>
        <p:spPr>
          <a:xfrm>
            <a:off x="720000" y="2419800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4"/>
          </p:nvPr>
        </p:nvSpPr>
        <p:spPr>
          <a:xfrm>
            <a:off x="3433200" y="2419800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5"/>
          </p:nvPr>
        </p:nvSpPr>
        <p:spPr>
          <a:xfrm>
            <a:off x="6146400" y="2419800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s">
  <p:cSld name="CUSTOM_1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/>
          <p:nvPr/>
        </p:nvSpPr>
        <p:spPr>
          <a:xfrm>
            <a:off x="3218002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20000" y="1156121"/>
            <a:ext cx="29379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720000" y="2236813"/>
            <a:ext cx="2937900" cy="12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 2">
  <p:cSld name="CUSTOM_3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/>
          <p:nvPr/>
        </p:nvSpPr>
        <p:spPr>
          <a:xfrm flipH="1">
            <a:off x="-32145" y="2948675"/>
            <a:ext cx="340699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 1">
  <p:cSld name="CUSTOM_4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 rot="10800000">
            <a:off x="-269600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3213202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bg>
      <p:bgPr>
        <a:solidFill>
          <a:srgbClr val="E7E2F2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 flipH="1">
            <a:off x="-32145" y="2948675"/>
            <a:ext cx="340699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1"/>
          </p:nvPr>
        </p:nvSpPr>
        <p:spPr>
          <a:xfrm>
            <a:off x="714300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2"/>
          </p:nvPr>
        </p:nvSpPr>
        <p:spPr>
          <a:xfrm>
            <a:off x="715050" y="31377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3"/>
          </p:nvPr>
        </p:nvSpPr>
        <p:spPr>
          <a:xfrm>
            <a:off x="3374100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4"/>
          </p:nvPr>
        </p:nvSpPr>
        <p:spPr>
          <a:xfrm>
            <a:off x="3374850" y="31377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5"/>
          </p:nvPr>
        </p:nvSpPr>
        <p:spPr>
          <a:xfrm>
            <a:off x="6033900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6"/>
          </p:nvPr>
        </p:nvSpPr>
        <p:spPr>
          <a:xfrm>
            <a:off x="6034650" y="31377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9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 flipH="1">
            <a:off x="3454250" y="1176626"/>
            <a:ext cx="7340216" cy="4171360"/>
          </a:xfrm>
          <a:custGeom>
            <a:avLst/>
            <a:gdLst/>
            <a:ahLst/>
            <a:cxnLst/>
            <a:rect l="l" t="t" r="r" b="b"/>
            <a:pathLst>
              <a:path w="135616" h="77069" extrusionOk="0">
                <a:moveTo>
                  <a:pt x="110703" y="61981"/>
                </a:moveTo>
                <a:cubicBezTo>
                  <a:pt x="106869" y="63560"/>
                  <a:pt x="102909" y="64888"/>
                  <a:pt x="99275" y="66893"/>
                </a:cubicBezTo>
                <a:cubicBezTo>
                  <a:pt x="94688" y="69400"/>
                  <a:pt x="90854" y="72633"/>
                  <a:pt x="85640" y="73961"/>
                </a:cubicBezTo>
                <a:cubicBezTo>
                  <a:pt x="82132" y="74863"/>
                  <a:pt x="78397" y="74838"/>
                  <a:pt x="74813" y="75339"/>
                </a:cubicBezTo>
                <a:cubicBezTo>
                  <a:pt x="70878" y="75891"/>
                  <a:pt x="66944" y="76542"/>
                  <a:pt x="62984" y="76793"/>
                </a:cubicBezTo>
                <a:cubicBezTo>
                  <a:pt x="62733" y="76818"/>
                  <a:pt x="62482" y="76818"/>
                  <a:pt x="62257" y="76818"/>
                </a:cubicBezTo>
                <a:cubicBezTo>
                  <a:pt x="61004" y="76893"/>
                  <a:pt x="59776" y="76943"/>
                  <a:pt x="58548" y="76969"/>
                </a:cubicBezTo>
                <a:cubicBezTo>
                  <a:pt x="58322" y="76994"/>
                  <a:pt x="58071" y="76994"/>
                  <a:pt x="57846" y="76994"/>
                </a:cubicBezTo>
                <a:cubicBezTo>
                  <a:pt x="57595" y="76994"/>
                  <a:pt x="57370" y="76994"/>
                  <a:pt x="57119" y="76994"/>
                </a:cubicBezTo>
                <a:cubicBezTo>
                  <a:pt x="56868" y="77019"/>
                  <a:pt x="56618" y="77019"/>
                  <a:pt x="56342" y="77019"/>
                </a:cubicBezTo>
                <a:cubicBezTo>
                  <a:pt x="41129" y="77069"/>
                  <a:pt x="25039" y="74262"/>
                  <a:pt x="12582" y="65039"/>
                </a:cubicBezTo>
                <a:cubicBezTo>
                  <a:pt x="10753" y="63660"/>
                  <a:pt x="8948" y="62131"/>
                  <a:pt x="7946" y="60076"/>
                </a:cubicBezTo>
                <a:cubicBezTo>
                  <a:pt x="7094" y="58322"/>
                  <a:pt x="6918" y="56342"/>
                  <a:pt x="6517" y="54437"/>
                </a:cubicBezTo>
                <a:cubicBezTo>
                  <a:pt x="6041" y="52282"/>
                  <a:pt x="5164" y="50302"/>
                  <a:pt x="3435" y="48848"/>
                </a:cubicBezTo>
                <a:cubicBezTo>
                  <a:pt x="1104" y="46893"/>
                  <a:pt x="1" y="45916"/>
                  <a:pt x="1229" y="42758"/>
                </a:cubicBezTo>
                <a:cubicBezTo>
                  <a:pt x="5089" y="32733"/>
                  <a:pt x="12432" y="24261"/>
                  <a:pt x="21154" y="17996"/>
                </a:cubicBezTo>
                <a:cubicBezTo>
                  <a:pt x="33309" y="9249"/>
                  <a:pt x="48172" y="4286"/>
                  <a:pt x="62808" y="1880"/>
                </a:cubicBezTo>
                <a:cubicBezTo>
                  <a:pt x="70979" y="527"/>
                  <a:pt x="79300" y="1"/>
                  <a:pt x="87595" y="452"/>
                </a:cubicBezTo>
                <a:cubicBezTo>
                  <a:pt x="89575" y="552"/>
                  <a:pt x="91555" y="702"/>
                  <a:pt x="93510" y="928"/>
                </a:cubicBezTo>
                <a:cubicBezTo>
                  <a:pt x="95390" y="1129"/>
                  <a:pt x="97295" y="1605"/>
                  <a:pt x="99149" y="1555"/>
                </a:cubicBezTo>
                <a:cubicBezTo>
                  <a:pt x="103861" y="1404"/>
                  <a:pt x="108874" y="2306"/>
                  <a:pt x="113360" y="3660"/>
                </a:cubicBezTo>
                <a:cubicBezTo>
                  <a:pt x="116367" y="4562"/>
                  <a:pt x="120854" y="5489"/>
                  <a:pt x="122132" y="8773"/>
                </a:cubicBezTo>
                <a:cubicBezTo>
                  <a:pt x="122558" y="9825"/>
                  <a:pt x="123009" y="10778"/>
                  <a:pt x="123736" y="11655"/>
                </a:cubicBezTo>
                <a:cubicBezTo>
                  <a:pt x="124789" y="13008"/>
                  <a:pt x="126493" y="13184"/>
                  <a:pt x="127871" y="13961"/>
                </a:cubicBezTo>
                <a:cubicBezTo>
                  <a:pt x="129400" y="14838"/>
                  <a:pt x="130754" y="16041"/>
                  <a:pt x="131781" y="17469"/>
                </a:cubicBezTo>
                <a:cubicBezTo>
                  <a:pt x="133285" y="19500"/>
                  <a:pt x="134137" y="21956"/>
                  <a:pt x="134563" y="24462"/>
                </a:cubicBezTo>
                <a:cubicBezTo>
                  <a:pt x="135290" y="28372"/>
                  <a:pt x="135616" y="32833"/>
                  <a:pt x="134638" y="36718"/>
                </a:cubicBezTo>
                <a:cubicBezTo>
                  <a:pt x="133636" y="40653"/>
                  <a:pt x="131706" y="44287"/>
                  <a:pt x="129325" y="47520"/>
                </a:cubicBezTo>
                <a:cubicBezTo>
                  <a:pt x="125114" y="53209"/>
                  <a:pt x="119701" y="57896"/>
                  <a:pt x="113285" y="60878"/>
                </a:cubicBezTo>
                <a:cubicBezTo>
                  <a:pt x="112433" y="61254"/>
                  <a:pt x="111555" y="61630"/>
                  <a:pt x="110703" y="61981"/>
                </a:cubicBezTo>
                <a:close/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3788125" y="1113900"/>
            <a:ext cx="4635600" cy="29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9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9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9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9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9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9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9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9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 rot="10800000">
            <a:off x="-3214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5773361" y="2948675"/>
            <a:ext cx="340699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1"/>
          </p:nvPr>
        </p:nvSpPr>
        <p:spPr>
          <a:xfrm>
            <a:off x="2056275" y="3274091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2"/>
          </p:nvPr>
        </p:nvSpPr>
        <p:spPr>
          <a:xfrm>
            <a:off x="5535254" y="327410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3"/>
          </p:nvPr>
        </p:nvSpPr>
        <p:spPr>
          <a:xfrm>
            <a:off x="2056275" y="3628104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4"/>
          </p:nvPr>
        </p:nvSpPr>
        <p:spPr>
          <a:xfrm>
            <a:off x="5535250" y="3628104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5"/>
          </p:nvPr>
        </p:nvSpPr>
        <p:spPr>
          <a:xfrm>
            <a:off x="2056275" y="16116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6"/>
          </p:nvPr>
        </p:nvSpPr>
        <p:spPr>
          <a:xfrm>
            <a:off x="5535254" y="16116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7"/>
          </p:nvPr>
        </p:nvSpPr>
        <p:spPr>
          <a:xfrm>
            <a:off x="2056263" y="1954691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8"/>
          </p:nvPr>
        </p:nvSpPr>
        <p:spPr>
          <a:xfrm>
            <a:off x="5535250" y="1954691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649384" y="243550"/>
            <a:ext cx="6568991" cy="4899985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 rot="-308951" flipH="1">
            <a:off x="531846" y="733688"/>
            <a:ext cx="3664166" cy="251039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900225" y="1918375"/>
            <a:ext cx="3523500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057500" y="1073425"/>
            <a:ext cx="1366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5599200" y="3544225"/>
            <a:ext cx="2824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/>
          <p:nvPr/>
        </p:nvSpPr>
        <p:spPr>
          <a:xfrm rot="308984">
            <a:off x="-1672431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720000" y="1499616"/>
            <a:ext cx="2336100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1"/>
          </p:nvPr>
        </p:nvSpPr>
        <p:spPr>
          <a:xfrm>
            <a:off x="720000" y="2185050"/>
            <a:ext cx="2555100" cy="14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3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2"/>
          <p:cNvGrpSpPr/>
          <p:nvPr/>
        </p:nvGrpSpPr>
        <p:grpSpPr>
          <a:xfrm>
            <a:off x="3215200" y="0"/>
            <a:ext cx="6007006" cy="5143633"/>
            <a:chOff x="3215200" y="0"/>
            <a:chExt cx="6007006" cy="5143633"/>
          </a:xfrm>
        </p:grpSpPr>
        <p:sp>
          <p:nvSpPr>
            <p:cNvPr id="132" name="Google Shape;132;p22"/>
            <p:cNvSpPr/>
            <p:nvPr/>
          </p:nvSpPr>
          <p:spPr>
            <a:xfrm>
              <a:off x="3215200" y="0"/>
              <a:ext cx="6007006" cy="5143633"/>
            </a:xfrm>
            <a:custGeom>
              <a:avLst/>
              <a:gdLst/>
              <a:ahLst/>
              <a:cxnLst/>
              <a:rect l="l" t="t" r="r" b="b"/>
              <a:pathLst>
                <a:path w="157861" h="135172" extrusionOk="0">
                  <a:moveTo>
                    <a:pt x="144416" y="32024"/>
                  </a:moveTo>
                  <a:cubicBezTo>
                    <a:pt x="149529" y="48436"/>
                    <a:pt x="157860" y="81258"/>
                    <a:pt x="121477" y="72699"/>
                  </a:cubicBezTo>
                  <a:lnTo>
                    <a:pt x="121477" y="72699"/>
                  </a:lnTo>
                  <a:cubicBezTo>
                    <a:pt x="84386" y="63980"/>
                    <a:pt x="66856" y="57292"/>
                    <a:pt x="69001" y="77287"/>
                  </a:cubicBezTo>
                  <a:lnTo>
                    <a:pt x="69001" y="77287"/>
                  </a:lnTo>
                  <a:cubicBezTo>
                    <a:pt x="71010" y="95958"/>
                    <a:pt x="57155" y="92580"/>
                    <a:pt x="46518" y="89795"/>
                  </a:cubicBezTo>
                  <a:lnTo>
                    <a:pt x="46518" y="89795"/>
                  </a:lnTo>
                  <a:cubicBezTo>
                    <a:pt x="38050" y="87581"/>
                    <a:pt x="23419" y="86531"/>
                    <a:pt x="20018" y="94451"/>
                  </a:cubicBezTo>
                  <a:lnTo>
                    <a:pt x="20018" y="94451"/>
                  </a:lnTo>
                  <a:cubicBezTo>
                    <a:pt x="18671" y="97533"/>
                    <a:pt x="19813" y="102052"/>
                    <a:pt x="25063" y="108489"/>
                  </a:cubicBezTo>
                  <a:lnTo>
                    <a:pt x="25063" y="108489"/>
                  </a:lnTo>
                  <a:cubicBezTo>
                    <a:pt x="39716" y="126452"/>
                    <a:pt x="13125" y="135172"/>
                    <a:pt x="0" y="135172"/>
                  </a:cubicBezTo>
                  <a:lnTo>
                    <a:pt x="0" y="135172"/>
                  </a:lnTo>
                  <a:lnTo>
                    <a:pt x="155989" y="135172"/>
                  </a:lnTo>
                  <a:lnTo>
                    <a:pt x="155989" y="0"/>
                  </a:lnTo>
                  <a:cubicBezTo>
                    <a:pt x="155989" y="0"/>
                    <a:pt x="137568" y="10021"/>
                    <a:pt x="144416" y="32024"/>
                  </a:cubicBezTo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2"/>
            <p:cNvSpPr/>
            <p:nvPr/>
          </p:nvSpPr>
          <p:spPr>
            <a:xfrm rot="308951">
              <a:off x="4736893" y="868725"/>
              <a:ext cx="3664166" cy="2975304"/>
            </a:xfrm>
            <a:custGeom>
              <a:avLst/>
              <a:gdLst/>
              <a:ahLst/>
              <a:cxnLst/>
              <a:rect l="l" t="t" r="r" b="b"/>
              <a:pathLst>
                <a:path w="131806" h="90303" extrusionOk="0">
                  <a:moveTo>
                    <a:pt x="4737" y="90001"/>
                  </a:moveTo>
                  <a:cubicBezTo>
                    <a:pt x="1354" y="84087"/>
                    <a:pt x="0" y="77094"/>
                    <a:pt x="602" y="70327"/>
                  </a:cubicBezTo>
                  <a:cubicBezTo>
                    <a:pt x="928" y="66768"/>
                    <a:pt x="1755" y="63184"/>
                    <a:pt x="3183" y="59926"/>
                  </a:cubicBezTo>
                  <a:cubicBezTo>
                    <a:pt x="4537" y="56843"/>
                    <a:pt x="6366" y="53986"/>
                    <a:pt x="6216" y="50502"/>
                  </a:cubicBezTo>
                  <a:cubicBezTo>
                    <a:pt x="6066" y="47069"/>
                    <a:pt x="4035" y="43635"/>
                    <a:pt x="5138" y="40377"/>
                  </a:cubicBezTo>
                  <a:cubicBezTo>
                    <a:pt x="7143" y="34337"/>
                    <a:pt x="16291" y="34212"/>
                    <a:pt x="21128" y="31881"/>
                  </a:cubicBezTo>
                  <a:cubicBezTo>
                    <a:pt x="28046" y="28573"/>
                    <a:pt x="29675" y="21931"/>
                    <a:pt x="33309" y="15866"/>
                  </a:cubicBezTo>
                  <a:cubicBezTo>
                    <a:pt x="36943" y="9826"/>
                    <a:pt x="42482" y="4838"/>
                    <a:pt x="49123" y="2407"/>
                  </a:cubicBezTo>
                  <a:cubicBezTo>
                    <a:pt x="55765" y="1"/>
                    <a:pt x="63459" y="302"/>
                    <a:pt x="69600" y="3760"/>
                  </a:cubicBezTo>
                  <a:cubicBezTo>
                    <a:pt x="72632" y="5465"/>
                    <a:pt x="74537" y="7545"/>
                    <a:pt x="76066" y="10653"/>
                  </a:cubicBezTo>
                  <a:cubicBezTo>
                    <a:pt x="77219" y="12983"/>
                    <a:pt x="78347" y="15490"/>
                    <a:pt x="80502" y="16943"/>
                  </a:cubicBezTo>
                  <a:cubicBezTo>
                    <a:pt x="83184" y="18748"/>
                    <a:pt x="86467" y="18222"/>
                    <a:pt x="89525" y="18472"/>
                  </a:cubicBezTo>
                  <a:cubicBezTo>
                    <a:pt x="96392" y="19049"/>
                    <a:pt x="103284" y="21480"/>
                    <a:pt x="108472" y="26116"/>
                  </a:cubicBezTo>
                  <a:cubicBezTo>
                    <a:pt x="110953" y="28372"/>
                    <a:pt x="112983" y="31129"/>
                    <a:pt x="114312" y="34212"/>
                  </a:cubicBezTo>
                  <a:cubicBezTo>
                    <a:pt x="115640" y="37269"/>
                    <a:pt x="116292" y="40703"/>
                    <a:pt x="118272" y="43410"/>
                  </a:cubicBezTo>
                  <a:cubicBezTo>
                    <a:pt x="120202" y="46041"/>
                    <a:pt x="123234" y="47620"/>
                    <a:pt x="125039" y="50352"/>
                  </a:cubicBezTo>
                  <a:cubicBezTo>
                    <a:pt x="127395" y="53886"/>
                    <a:pt x="125415" y="57771"/>
                    <a:pt x="125941" y="61630"/>
                  </a:cubicBezTo>
                  <a:cubicBezTo>
                    <a:pt x="126768" y="67746"/>
                    <a:pt x="131806" y="76342"/>
                    <a:pt x="127420" y="82182"/>
                  </a:cubicBezTo>
                  <a:cubicBezTo>
                    <a:pt x="125665" y="84538"/>
                    <a:pt x="123109" y="84312"/>
                    <a:pt x="120427" y="84287"/>
                  </a:cubicBezTo>
                  <a:cubicBezTo>
                    <a:pt x="116943" y="84287"/>
                    <a:pt x="113159" y="84011"/>
                    <a:pt x="109826" y="82959"/>
                  </a:cubicBezTo>
                  <a:cubicBezTo>
                    <a:pt x="106943" y="82031"/>
                    <a:pt x="104161" y="80879"/>
                    <a:pt x="101129" y="80753"/>
                  </a:cubicBezTo>
                  <a:cubicBezTo>
                    <a:pt x="98898" y="80653"/>
                    <a:pt x="96642" y="80478"/>
                    <a:pt x="94412" y="80453"/>
                  </a:cubicBezTo>
                  <a:cubicBezTo>
                    <a:pt x="92983" y="80427"/>
                    <a:pt x="91480" y="80854"/>
                    <a:pt x="90026" y="81004"/>
                  </a:cubicBezTo>
                  <a:lnTo>
                    <a:pt x="80903" y="81956"/>
                  </a:lnTo>
                  <a:cubicBezTo>
                    <a:pt x="74161" y="82683"/>
                    <a:pt x="67394" y="83385"/>
                    <a:pt x="60652" y="84112"/>
                  </a:cubicBezTo>
                  <a:cubicBezTo>
                    <a:pt x="47745" y="85465"/>
                    <a:pt x="34863" y="86818"/>
                    <a:pt x="21955" y="88197"/>
                  </a:cubicBezTo>
                  <a:cubicBezTo>
                    <a:pt x="17795" y="88623"/>
                    <a:pt x="13609" y="89074"/>
                    <a:pt x="9424" y="89525"/>
                  </a:cubicBezTo>
                  <a:cubicBezTo>
                    <a:pt x="9098" y="89550"/>
                    <a:pt x="4888" y="90302"/>
                    <a:pt x="4737" y="90001"/>
                  </a:cubicBezTo>
                  <a:close/>
                </a:path>
              </a:pathLst>
            </a:custGeom>
            <a:solidFill>
              <a:srgbClr val="F6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22"/>
          <p:cNvSpPr txBox="1">
            <a:spLocks noGrp="1"/>
          </p:cNvSpPr>
          <p:nvPr>
            <p:ph type="ctrTitle"/>
          </p:nvPr>
        </p:nvSpPr>
        <p:spPr>
          <a:xfrm>
            <a:off x="719240" y="511067"/>
            <a:ext cx="3076800" cy="6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1"/>
          </p:nvPr>
        </p:nvSpPr>
        <p:spPr>
          <a:xfrm>
            <a:off x="720000" y="1985655"/>
            <a:ext cx="2607600" cy="15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0124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720000" y="3679200"/>
            <a:ext cx="26463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including icons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infographics &amp; images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E7E2F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881225" y="1272176"/>
            <a:ext cx="7340216" cy="4171360"/>
          </a:xfrm>
          <a:custGeom>
            <a:avLst/>
            <a:gdLst/>
            <a:ahLst/>
            <a:cxnLst/>
            <a:rect l="l" t="t" r="r" b="b"/>
            <a:pathLst>
              <a:path w="135616" h="77069" extrusionOk="0">
                <a:moveTo>
                  <a:pt x="110703" y="61981"/>
                </a:moveTo>
                <a:cubicBezTo>
                  <a:pt x="106869" y="63560"/>
                  <a:pt x="102909" y="64888"/>
                  <a:pt x="99275" y="66893"/>
                </a:cubicBezTo>
                <a:cubicBezTo>
                  <a:pt x="94688" y="69400"/>
                  <a:pt x="90854" y="72633"/>
                  <a:pt x="85640" y="73961"/>
                </a:cubicBezTo>
                <a:cubicBezTo>
                  <a:pt x="82132" y="74863"/>
                  <a:pt x="78397" y="74838"/>
                  <a:pt x="74813" y="75339"/>
                </a:cubicBezTo>
                <a:cubicBezTo>
                  <a:pt x="70878" y="75891"/>
                  <a:pt x="66944" y="76542"/>
                  <a:pt x="62984" y="76793"/>
                </a:cubicBezTo>
                <a:cubicBezTo>
                  <a:pt x="62733" y="76818"/>
                  <a:pt x="62482" y="76818"/>
                  <a:pt x="62257" y="76818"/>
                </a:cubicBezTo>
                <a:cubicBezTo>
                  <a:pt x="61004" y="76893"/>
                  <a:pt x="59776" y="76943"/>
                  <a:pt x="58548" y="76969"/>
                </a:cubicBezTo>
                <a:cubicBezTo>
                  <a:pt x="58322" y="76994"/>
                  <a:pt x="58071" y="76994"/>
                  <a:pt x="57846" y="76994"/>
                </a:cubicBezTo>
                <a:cubicBezTo>
                  <a:pt x="57595" y="76994"/>
                  <a:pt x="57370" y="76994"/>
                  <a:pt x="57119" y="76994"/>
                </a:cubicBezTo>
                <a:cubicBezTo>
                  <a:pt x="56868" y="77019"/>
                  <a:pt x="56618" y="77019"/>
                  <a:pt x="56342" y="77019"/>
                </a:cubicBezTo>
                <a:cubicBezTo>
                  <a:pt x="41129" y="77069"/>
                  <a:pt x="25039" y="74262"/>
                  <a:pt x="12582" y="65039"/>
                </a:cubicBezTo>
                <a:cubicBezTo>
                  <a:pt x="10753" y="63660"/>
                  <a:pt x="8948" y="62131"/>
                  <a:pt x="7946" y="60076"/>
                </a:cubicBezTo>
                <a:cubicBezTo>
                  <a:pt x="7094" y="58322"/>
                  <a:pt x="6918" y="56342"/>
                  <a:pt x="6517" y="54437"/>
                </a:cubicBezTo>
                <a:cubicBezTo>
                  <a:pt x="6041" y="52282"/>
                  <a:pt x="5164" y="50302"/>
                  <a:pt x="3435" y="48848"/>
                </a:cubicBezTo>
                <a:cubicBezTo>
                  <a:pt x="1104" y="46893"/>
                  <a:pt x="1" y="45916"/>
                  <a:pt x="1229" y="42758"/>
                </a:cubicBezTo>
                <a:cubicBezTo>
                  <a:pt x="5089" y="32733"/>
                  <a:pt x="12432" y="24261"/>
                  <a:pt x="21154" y="17996"/>
                </a:cubicBezTo>
                <a:cubicBezTo>
                  <a:pt x="33309" y="9249"/>
                  <a:pt x="48172" y="4286"/>
                  <a:pt x="62808" y="1880"/>
                </a:cubicBezTo>
                <a:cubicBezTo>
                  <a:pt x="70979" y="527"/>
                  <a:pt x="79300" y="1"/>
                  <a:pt x="87595" y="452"/>
                </a:cubicBezTo>
                <a:cubicBezTo>
                  <a:pt x="89575" y="552"/>
                  <a:pt x="91555" y="702"/>
                  <a:pt x="93510" y="928"/>
                </a:cubicBezTo>
                <a:cubicBezTo>
                  <a:pt x="95390" y="1129"/>
                  <a:pt x="97295" y="1605"/>
                  <a:pt x="99149" y="1555"/>
                </a:cubicBezTo>
                <a:cubicBezTo>
                  <a:pt x="103861" y="1404"/>
                  <a:pt x="108874" y="2306"/>
                  <a:pt x="113360" y="3660"/>
                </a:cubicBezTo>
                <a:cubicBezTo>
                  <a:pt x="116367" y="4562"/>
                  <a:pt x="120854" y="5489"/>
                  <a:pt x="122132" y="8773"/>
                </a:cubicBezTo>
                <a:cubicBezTo>
                  <a:pt x="122558" y="9825"/>
                  <a:pt x="123009" y="10778"/>
                  <a:pt x="123736" y="11655"/>
                </a:cubicBezTo>
                <a:cubicBezTo>
                  <a:pt x="124789" y="13008"/>
                  <a:pt x="126493" y="13184"/>
                  <a:pt x="127871" y="13961"/>
                </a:cubicBezTo>
                <a:cubicBezTo>
                  <a:pt x="129400" y="14838"/>
                  <a:pt x="130754" y="16041"/>
                  <a:pt x="131781" y="17469"/>
                </a:cubicBezTo>
                <a:cubicBezTo>
                  <a:pt x="133285" y="19500"/>
                  <a:pt x="134137" y="21956"/>
                  <a:pt x="134563" y="24462"/>
                </a:cubicBezTo>
                <a:cubicBezTo>
                  <a:pt x="135290" y="28372"/>
                  <a:pt x="135616" y="32833"/>
                  <a:pt x="134638" y="36718"/>
                </a:cubicBezTo>
                <a:cubicBezTo>
                  <a:pt x="133636" y="40653"/>
                  <a:pt x="131706" y="44287"/>
                  <a:pt x="129325" y="47520"/>
                </a:cubicBezTo>
                <a:cubicBezTo>
                  <a:pt x="125114" y="53209"/>
                  <a:pt x="119701" y="57896"/>
                  <a:pt x="113285" y="60878"/>
                </a:cubicBezTo>
                <a:cubicBezTo>
                  <a:pt x="112433" y="61254"/>
                  <a:pt x="111555" y="61630"/>
                  <a:pt x="110703" y="61981"/>
                </a:cubicBezTo>
                <a:close/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2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-2692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20000" y="1346700"/>
            <a:ext cx="3721800" cy="32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4702225" y="1346700"/>
            <a:ext cx="3721800" cy="32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rot="10800000" flipH="1">
            <a:off x="6757152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flipH="1">
            <a:off x="-81775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E7E2F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5486100" y="1496400"/>
            <a:ext cx="2937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/>
          <p:nvPr/>
        </p:nvSpPr>
        <p:spPr>
          <a:xfrm flipH="1">
            <a:off x="-74873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5486100" y="2330400"/>
            <a:ext cx="2937900" cy="13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 flipH="1">
            <a:off x="-81775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8"/>
          <p:cNvSpPr/>
          <p:nvPr/>
        </p:nvSpPr>
        <p:spPr>
          <a:xfrm rot="-308951" flipH="1">
            <a:off x="366146" y="869650"/>
            <a:ext cx="3664166" cy="251039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572000" y="1092825"/>
            <a:ext cx="38520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4970550" y="3124575"/>
            <a:ext cx="34533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 rot="308984">
            <a:off x="-1672431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20000" y="1112725"/>
            <a:ext cx="3007200" cy="18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20000" y="3227075"/>
            <a:ext cx="30072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/>
          <p:nvPr/>
        </p:nvSpPr>
        <p:spPr>
          <a:xfrm rot="10800000">
            <a:off x="-3214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0"/>
          <p:cNvSpPr/>
          <p:nvPr/>
        </p:nvSpPr>
        <p:spPr>
          <a:xfrm>
            <a:off x="5773361" y="2948675"/>
            <a:ext cx="340699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772050"/>
            <a:ext cx="7704000" cy="27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ctrTitle"/>
          </p:nvPr>
        </p:nvSpPr>
        <p:spPr>
          <a:xfrm>
            <a:off x="1129050" y="360175"/>
            <a:ext cx="6885900" cy="5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ANG, Jerald Edric D.</a:t>
            </a:r>
            <a:r>
              <a:rPr lang="en" sz="8600"/>
              <a:t> </a:t>
            </a:r>
            <a:r>
              <a:rPr lang="en" sz="3000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S12</a:t>
            </a:r>
            <a:endParaRPr sz="3000"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143" name="Google Shape;143;p24"/>
          <p:cNvSpPr txBox="1">
            <a:spLocks noGrp="1"/>
          </p:cNvSpPr>
          <p:nvPr>
            <p:ph type="subTitle" idx="1"/>
          </p:nvPr>
        </p:nvSpPr>
        <p:spPr>
          <a:xfrm>
            <a:off x="3142200" y="4444345"/>
            <a:ext cx="2859600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presentation</a:t>
            </a:r>
            <a:endParaRPr/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65892217-A5AD-41AD-B100-E40B9BC52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8760" y="858547"/>
            <a:ext cx="6346479" cy="35676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2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xfrm>
            <a:off x="720000" y="235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</a:t>
            </a:r>
            <a:r>
              <a:rPr lang="en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snippet</a:t>
            </a:r>
            <a:endParaRPr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206" name="Google Shape;206;p33"/>
          <p:cNvSpPr txBox="1">
            <a:spLocks noGrp="1"/>
          </p:cNvSpPr>
          <p:nvPr>
            <p:ph type="subTitle" idx="4294967295"/>
          </p:nvPr>
        </p:nvSpPr>
        <p:spPr>
          <a:xfrm>
            <a:off x="471700" y="731700"/>
            <a:ext cx="82122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Compute for the First set of the grammar</a:t>
            </a:r>
            <a:endParaRPr/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438" y="1221300"/>
            <a:ext cx="6819126" cy="3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title"/>
          </p:nvPr>
        </p:nvSpPr>
        <p:spPr>
          <a:xfrm>
            <a:off x="720000" y="235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</a:t>
            </a:r>
            <a:r>
              <a:rPr lang="en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snippet</a:t>
            </a:r>
            <a:endParaRPr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213" name="Google Shape;213;p34"/>
          <p:cNvSpPr txBox="1">
            <a:spLocks noGrp="1"/>
          </p:cNvSpPr>
          <p:nvPr>
            <p:ph type="subTitle" idx="4294967295"/>
          </p:nvPr>
        </p:nvSpPr>
        <p:spPr>
          <a:xfrm>
            <a:off x="471700" y="731700"/>
            <a:ext cx="82122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Compute for the Follow set of the grammar</a:t>
            </a:r>
            <a:endParaRPr/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863" y="1171250"/>
            <a:ext cx="6501876" cy="370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title"/>
          </p:nvPr>
        </p:nvSpPr>
        <p:spPr>
          <a:xfrm>
            <a:off x="720000" y="235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</a:t>
            </a:r>
            <a:r>
              <a:rPr lang="en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snippet</a:t>
            </a:r>
            <a:endParaRPr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220" name="Google Shape;220;p35"/>
          <p:cNvSpPr txBox="1">
            <a:spLocks noGrp="1"/>
          </p:cNvSpPr>
          <p:nvPr>
            <p:ph type="subTitle" idx="4294967295"/>
          </p:nvPr>
        </p:nvSpPr>
        <p:spPr>
          <a:xfrm>
            <a:off x="471700" y="731700"/>
            <a:ext cx="82122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Filling in the LL(1) Parsing table with the first and follow values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863" y="1265700"/>
            <a:ext cx="6390283" cy="34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720000" y="235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</a:t>
            </a:r>
            <a:r>
              <a:rPr lang="en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snippet</a:t>
            </a:r>
            <a:endParaRPr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4294967295"/>
          </p:nvPr>
        </p:nvSpPr>
        <p:spPr>
          <a:xfrm>
            <a:off x="471700" y="731700"/>
            <a:ext cx="82122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Syntax analyzer utilizing the generated parsing table</a:t>
            </a:r>
            <a:endParaRPr/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713" y="1159100"/>
            <a:ext cx="6302575" cy="37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20000" y="235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</a:t>
            </a:r>
            <a:r>
              <a:rPr lang="en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snippet</a:t>
            </a:r>
            <a:endParaRPr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subTitle" idx="4294967295"/>
          </p:nvPr>
        </p:nvSpPr>
        <p:spPr>
          <a:xfrm>
            <a:off x="471700" y="731700"/>
            <a:ext cx="82122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Syntax analyzer utilizing the generated parsing table</a:t>
            </a:r>
            <a:endParaRPr/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00" y="1318975"/>
            <a:ext cx="4476958" cy="34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858" y="2189575"/>
            <a:ext cx="3095625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339000" y="387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Lexical </a:t>
            </a:r>
            <a:r>
              <a:rPr lang="en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analysis</a:t>
            </a:r>
            <a:endParaRPr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149" name="Google Shape;149;p25"/>
          <p:cNvSpPr txBox="1">
            <a:spLocks noGrp="1"/>
          </p:cNvSpPr>
          <p:nvPr>
            <p:ph type="body" idx="1"/>
          </p:nvPr>
        </p:nvSpPr>
        <p:spPr>
          <a:xfrm>
            <a:off x="720000" y="945757"/>
            <a:ext cx="7704000" cy="31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solidFill>
                  <a:srgbClr val="20124D"/>
                </a:solidFill>
              </a:rPr>
              <a:t>The input is read from a text file. For each line, the program feeds this into the </a:t>
            </a:r>
            <a:r>
              <a:rPr lang="en" sz="1600" b="1" dirty="0">
                <a:solidFill>
                  <a:schemeClr val="accent1"/>
                </a:solidFill>
              </a:rPr>
              <a:t>LexicalAnalysis class</a:t>
            </a:r>
            <a:r>
              <a:rPr lang="en" sz="1600" dirty="0">
                <a:solidFill>
                  <a:srgbClr val="20124D"/>
                </a:solidFill>
              </a:rPr>
              <a:t>. This class is responsible for </a:t>
            </a:r>
            <a:r>
              <a:rPr lang="en" sz="1600" b="1" dirty="0">
                <a:solidFill>
                  <a:schemeClr val="accent1"/>
                </a:solidFill>
              </a:rPr>
              <a:t>tokenizing the input</a:t>
            </a:r>
            <a:r>
              <a:rPr lang="en" sz="1600" dirty="0">
                <a:solidFill>
                  <a:srgbClr val="20124D"/>
                </a:solidFill>
              </a:rPr>
              <a:t>. </a:t>
            </a:r>
            <a:endParaRPr sz="1600" dirty="0">
              <a:solidFill>
                <a:srgbClr val="20124D"/>
              </a:solidFill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solidFill>
                  <a:srgbClr val="20124D"/>
                </a:solidFill>
              </a:rPr>
              <a:t>In this class, the program converts each symbol (separated by a </a:t>
            </a:r>
            <a:r>
              <a:rPr lang="en" sz="1600" b="1" dirty="0">
                <a:solidFill>
                  <a:schemeClr val="accent1"/>
                </a:solidFill>
              </a:rPr>
              <a:t>whitespace delimiter</a:t>
            </a:r>
            <a:r>
              <a:rPr lang="en" sz="1600" dirty="0">
                <a:solidFill>
                  <a:srgbClr val="20124D"/>
                </a:solidFill>
              </a:rPr>
              <a:t>) into a token, which has the </a:t>
            </a:r>
            <a:r>
              <a:rPr lang="en" sz="1600" b="1" dirty="0">
                <a:solidFill>
                  <a:schemeClr val="accent1"/>
                </a:solidFill>
              </a:rPr>
              <a:t>TokenType </a:t>
            </a:r>
            <a:r>
              <a:rPr lang="en" sz="1600" dirty="0">
                <a:solidFill>
                  <a:srgbClr val="20124D"/>
                </a:solidFill>
              </a:rPr>
              <a:t>and </a:t>
            </a:r>
            <a:r>
              <a:rPr lang="en" sz="1600" b="1" dirty="0">
                <a:solidFill>
                  <a:schemeClr val="accent1"/>
                </a:solidFill>
              </a:rPr>
              <a:t>Lexeme</a:t>
            </a:r>
            <a:r>
              <a:rPr lang="en" sz="1600" dirty="0">
                <a:solidFill>
                  <a:srgbClr val="20124D"/>
                </a:solidFill>
              </a:rPr>
              <a:t>. If it is empty, it will not create a token. </a:t>
            </a:r>
            <a:endParaRPr sz="1600" dirty="0">
              <a:solidFill>
                <a:srgbClr val="20124D"/>
              </a:solidFill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solidFill>
                  <a:srgbClr val="20124D"/>
                </a:solidFill>
              </a:rPr>
              <a:t>For determining the TokenType, the input is </a:t>
            </a:r>
            <a:r>
              <a:rPr lang="en" sz="1600" b="1" dirty="0">
                <a:solidFill>
                  <a:schemeClr val="accent1"/>
                </a:solidFill>
              </a:rPr>
              <a:t>checked using a DFA class</a:t>
            </a:r>
            <a:r>
              <a:rPr lang="en" sz="1600" dirty="0">
                <a:solidFill>
                  <a:srgbClr val="20124D"/>
                </a:solidFill>
              </a:rPr>
              <a:t>. Each end state corresponds to a TokenType. If it is unrecognizable, it is an </a:t>
            </a:r>
            <a:r>
              <a:rPr lang="en" sz="1600" b="1" dirty="0">
                <a:solidFill>
                  <a:schemeClr val="accent1"/>
                </a:solidFill>
              </a:rPr>
              <a:t>invalid token</a:t>
            </a:r>
            <a:r>
              <a:rPr lang="en" sz="1600" dirty="0">
                <a:solidFill>
                  <a:srgbClr val="20124D"/>
                </a:solidFill>
              </a:rPr>
              <a:t>.</a:t>
            </a:r>
            <a:endParaRPr sz="1600" dirty="0">
              <a:solidFill>
                <a:srgbClr val="20124D"/>
              </a:solidFill>
            </a:endParaRPr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600"/>
              <a:buChar char="○"/>
            </a:pPr>
            <a:r>
              <a:rPr lang="en" dirty="0">
                <a:solidFill>
                  <a:srgbClr val="20124D"/>
                </a:solidFill>
              </a:rPr>
              <a:t>For this process, the </a:t>
            </a:r>
            <a:r>
              <a:rPr lang="en" b="1" dirty="0">
                <a:solidFill>
                  <a:schemeClr val="accent1"/>
                </a:solidFill>
              </a:rPr>
              <a:t>maximal munch algorithm</a:t>
            </a:r>
            <a:r>
              <a:rPr lang="en" dirty="0">
                <a:solidFill>
                  <a:srgbClr val="20124D"/>
                </a:solidFill>
              </a:rPr>
              <a:t> is used. </a:t>
            </a:r>
            <a:endParaRPr sz="1600" dirty="0">
              <a:solidFill>
                <a:srgbClr val="20124D"/>
              </a:solidFill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solidFill>
                  <a:srgbClr val="20124D"/>
                </a:solidFill>
              </a:rPr>
              <a:t>The tokens will then be saved into a </a:t>
            </a:r>
            <a:r>
              <a:rPr lang="en" sz="1600" b="1" dirty="0">
                <a:solidFill>
                  <a:schemeClr val="accent1"/>
                </a:solidFill>
              </a:rPr>
              <a:t>tokenList</a:t>
            </a:r>
            <a:r>
              <a:rPr lang="en" sz="1600" dirty="0">
                <a:solidFill>
                  <a:srgbClr val="20124D"/>
                </a:solidFill>
              </a:rPr>
              <a:t>, which is used as the input for the Syntax analysis part. </a:t>
            </a:r>
            <a:endParaRPr sz="1600" dirty="0">
              <a:solidFill>
                <a:srgbClr val="20124D"/>
              </a:solidFill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n" sz="1600" dirty="0">
                <a:solidFill>
                  <a:srgbClr val="20124D"/>
                </a:solidFill>
              </a:rPr>
              <a:t>Lexical Analysis summary </a:t>
            </a:r>
            <a:r>
              <a:rPr lang="en" sz="1600" b="1" dirty="0">
                <a:solidFill>
                  <a:schemeClr val="accent1"/>
                </a:solidFill>
              </a:rPr>
              <a:t>flow</a:t>
            </a:r>
            <a:r>
              <a:rPr lang="en" sz="1600" dirty="0">
                <a:solidFill>
                  <a:srgbClr val="20124D"/>
                </a:solidFill>
              </a:rPr>
              <a:t>:</a:t>
            </a:r>
            <a:endParaRPr sz="1600" dirty="0">
              <a:solidFill>
                <a:srgbClr val="20124D"/>
              </a:solidFill>
            </a:endParaRPr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600"/>
              <a:buChar char="○"/>
            </a:pPr>
            <a:r>
              <a:rPr lang="en" b="1" dirty="0">
                <a:solidFill>
                  <a:schemeClr val="accent1"/>
                </a:solidFill>
              </a:rPr>
              <a:t>Input:</a:t>
            </a:r>
            <a:r>
              <a:rPr lang="en" dirty="0">
                <a:solidFill>
                  <a:srgbClr val="20124D"/>
                </a:solidFill>
              </a:rPr>
              <a:t> String lexeme  or the original text</a:t>
            </a:r>
            <a:endParaRPr dirty="0">
              <a:solidFill>
                <a:srgbClr val="20124D"/>
              </a:solidFill>
            </a:endParaRPr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600"/>
              <a:buChar char="○"/>
            </a:pPr>
            <a:r>
              <a:rPr lang="en" b="1" dirty="0">
                <a:solidFill>
                  <a:schemeClr val="accent1"/>
                </a:solidFill>
              </a:rPr>
              <a:t>Process:</a:t>
            </a:r>
            <a:r>
              <a:rPr lang="en" dirty="0">
                <a:solidFill>
                  <a:srgbClr val="20124D"/>
                </a:solidFill>
              </a:rPr>
              <a:t> check the input per character, match each entry to the DFA and return the last state it is in</a:t>
            </a:r>
            <a:endParaRPr dirty="0">
              <a:solidFill>
                <a:srgbClr val="20124D"/>
              </a:solidFill>
            </a:endParaRPr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600"/>
              <a:buChar char="○"/>
            </a:pPr>
            <a:r>
              <a:rPr lang="en" b="1" dirty="0">
                <a:solidFill>
                  <a:schemeClr val="accent1"/>
                </a:solidFill>
              </a:rPr>
              <a:t>Output:</a:t>
            </a:r>
            <a:r>
              <a:rPr lang="en" dirty="0">
                <a:solidFill>
                  <a:srgbClr val="20124D"/>
                </a:solidFill>
              </a:rPr>
              <a:t> Token class, containing TokenType and Lexeme </a:t>
            </a:r>
            <a:endParaRPr dirty="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720000" y="235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</a:t>
            </a:r>
            <a:r>
              <a:rPr lang="en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snippet</a:t>
            </a:r>
            <a:endParaRPr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8"/>
          </p:nvPr>
        </p:nvSpPr>
        <p:spPr>
          <a:xfrm>
            <a:off x="471700" y="731700"/>
            <a:ext cx="82122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text file in Main class</a:t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50" y="1241175"/>
            <a:ext cx="8420100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720000" y="235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</a:t>
            </a:r>
            <a:r>
              <a:rPr lang="en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snippet</a:t>
            </a:r>
            <a:endParaRPr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8"/>
          </p:nvPr>
        </p:nvSpPr>
        <p:spPr>
          <a:xfrm>
            <a:off x="471700" y="731700"/>
            <a:ext cx="82122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the token; Identifying the tokenType</a:t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 rotWithShape="1">
          <a:blip r:embed="rId3">
            <a:alphaModFix/>
          </a:blip>
          <a:srcRect r="33342"/>
          <a:stretch/>
        </p:blipFill>
        <p:spPr>
          <a:xfrm>
            <a:off x="408650" y="1197900"/>
            <a:ext cx="3069450" cy="36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6100" y="1406238"/>
            <a:ext cx="5312571" cy="3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720000" y="235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</a:t>
            </a:r>
            <a:r>
              <a:rPr lang="en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snippet</a:t>
            </a:r>
            <a:endParaRPr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170" name="Google Shape;170;p28"/>
          <p:cNvSpPr txBox="1">
            <a:spLocks noGrp="1"/>
          </p:cNvSpPr>
          <p:nvPr>
            <p:ph type="subTitle" idx="8"/>
          </p:nvPr>
        </p:nvSpPr>
        <p:spPr>
          <a:xfrm>
            <a:off x="471700" y="731700"/>
            <a:ext cx="82122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DFA class for checking the input lexeme</a:t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675" y="1189025"/>
            <a:ext cx="6790250" cy="363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720000" y="235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</a:t>
            </a:r>
            <a:r>
              <a:rPr lang="en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snippet</a:t>
            </a:r>
            <a:endParaRPr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177" name="Google Shape;177;p29"/>
          <p:cNvSpPr txBox="1">
            <a:spLocks noGrp="1"/>
          </p:cNvSpPr>
          <p:nvPr>
            <p:ph type="subTitle" idx="8"/>
          </p:nvPr>
        </p:nvSpPr>
        <p:spPr>
          <a:xfrm>
            <a:off x="471700" y="731700"/>
            <a:ext cx="82122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maximal munch algorithm (modelled from the provided pseudocode in lectures)</a:t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 rotWithShape="1">
          <a:blip r:embed="rId3">
            <a:alphaModFix/>
          </a:blip>
          <a:srcRect l="2105" r="3492"/>
          <a:stretch/>
        </p:blipFill>
        <p:spPr>
          <a:xfrm>
            <a:off x="445100" y="1313850"/>
            <a:ext cx="4930300" cy="340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0500" y="1313850"/>
            <a:ext cx="3036994" cy="34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339000" y="387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 </a:t>
            </a:r>
            <a:r>
              <a:rPr lang="en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analysis</a:t>
            </a:r>
            <a:endParaRPr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185" name="Google Shape;185;p30"/>
          <p:cNvSpPr txBox="1">
            <a:spLocks noGrp="1"/>
          </p:cNvSpPr>
          <p:nvPr>
            <p:ph type="body" idx="4294967295"/>
          </p:nvPr>
        </p:nvSpPr>
        <p:spPr>
          <a:xfrm>
            <a:off x="720000" y="1000075"/>
            <a:ext cx="7704000" cy="39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rgbClr val="20124D"/>
                </a:solidFill>
              </a:rPr>
              <a:t>The </a:t>
            </a:r>
            <a:r>
              <a:rPr lang="en">
                <a:solidFill>
                  <a:srgbClr val="20124D"/>
                </a:solidFill>
              </a:rPr>
              <a:t>grammar </a:t>
            </a:r>
            <a:r>
              <a:rPr lang="en" sz="1600">
                <a:solidFill>
                  <a:srgbClr val="20124D"/>
                </a:solidFill>
              </a:rPr>
              <a:t>is read from a text file. For each </a:t>
            </a:r>
            <a:r>
              <a:rPr lang="en">
                <a:solidFill>
                  <a:srgbClr val="20124D"/>
                </a:solidFill>
              </a:rPr>
              <a:t>production</a:t>
            </a:r>
            <a:r>
              <a:rPr lang="en" sz="1600">
                <a:solidFill>
                  <a:srgbClr val="20124D"/>
                </a:solidFill>
              </a:rPr>
              <a:t>, the program feeds this into the </a:t>
            </a:r>
            <a:r>
              <a:rPr lang="en" b="1">
                <a:solidFill>
                  <a:schemeClr val="accent1"/>
                </a:solidFill>
              </a:rPr>
              <a:t>GrammarParser </a:t>
            </a:r>
            <a:r>
              <a:rPr lang="en" sz="1600" b="1">
                <a:solidFill>
                  <a:schemeClr val="accent1"/>
                </a:solidFill>
              </a:rPr>
              <a:t>class</a:t>
            </a:r>
            <a:r>
              <a:rPr lang="en" sz="1600">
                <a:solidFill>
                  <a:srgbClr val="20124D"/>
                </a:solidFill>
              </a:rPr>
              <a:t>. This class is responsible for </a:t>
            </a:r>
            <a:r>
              <a:rPr lang="en" b="1">
                <a:solidFill>
                  <a:schemeClr val="accent1"/>
                </a:solidFill>
              </a:rPr>
              <a:t>storing the grammar </a:t>
            </a:r>
            <a:r>
              <a:rPr lang="en">
                <a:solidFill>
                  <a:srgbClr val="000000"/>
                </a:solidFill>
              </a:rPr>
              <a:t>(containing LHS and RHS)</a:t>
            </a:r>
            <a:r>
              <a:rPr lang="en" b="1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in a HashMap</a:t>
            </a:r>
            <a:r>
              <a:rPr lang="en" sz="1600">
                <a:solidFill>
                  <a:srgbClr val="20124D"/>
                </a:solidFill>
              </a:rPr>
              <a:t>. </a:t>
            </a:r>
            <a:endParaRPr sz="1600">
              <a:solidFill>
                <a:srgbClr val="20124D"/>
              </a:solidFill>
            </a:endParaRPr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rgbClr val="20124D"/>
                </a:solidFill>
              </a:rPr>
              <a:t>The LL(1) Table requires the </a:t>
            </a:r>
            <a:r>
              <a:rPr lang="en" b="1">
                <a:solidFill>
                  <a:schemeClr val="accent1"/>
                </a:solidFill>
              </a:rPr>
              <a:t>First and Follow sets</a:t>
            </a:r>
            <a:r>
              <a:rPr lang="en">
                <a:solidFill>
                  <a:srgbClr val="20124D"/>
                </a:solidFill>
              </a:rPr>
              <a:t> of the terminals and non-terminals. Thus, the first sets of each is computed, then the follow sets is computed next. </a:t>
            </a:r>
            <a:endParaRPr>
              <a:solidFill>
                <a:srgbClr val="20124D"/>
              </a:solidFill>
            </a:endParaRPr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rgbClr val="20124D"/>
                </a:solidFill>
              </a:rPr>
              <a:t>The </a:t>
            </a:r>
            <a:r>
              <a:rPr lang="en" b="1">
                <a:solidFill>
                  <a:schemeClr val="accent1"/>
                </a:solidFill>
              </a:rPr>
              <a:t>LL1Table class</a:t>
            </a:r>
            <a:r>
              <a:rPr lang="en">
                <a:solidFill>
                  <a:srgbClr val="20124D"/>
                </a:solidFill>
              </a:rPr>
              <a:t> creates the parsing table. Here, the values are filled by using the first and follow sets. The corresponding production is also matched to its respective terminal column (</a:t>
            </a:r>
            <a:r>
              <a:rPr lang="en" b="1">
                <a:solidFill>
                  <a:srgbClr val="20124D"/>
                </a:solidFill>
              </a:rPr>
              <a:t>ex.</a:t>
            </a:r>
            <a:r>
              <a:rPr lang="en">
                <a:solidFill>
                  <a:srgbClr val="20124D"/>
                </a:solidFill>
              </a:rPr>
              <a:t> F → ( E ) | id </a:t>
            </a:r>
            <a:r>
              <a:rPr lang="en" b="1">
                <a:solidFill>
                  <a:srgbClr val="20124D"/>
                </a:solidFill>
              </a:rPr>
              <a:t>; </a:t>
            </a:r>
            <a:r>
              <a:rPr lang="en">
                <a:solidFill>
                  <a:srgbClr val="20124D"/>
                </a:solidFill>
              </a:rPr>
              <a:t>Fill </a:t>
            </a:r>
            <a:r>
              <a:rPr lang="en">
                <a:solidFill>
                  <a:schemeClr val="accent1"/>
                </a:solidFill>
              </a:rPr>
              <a:t>column (, row F</a:t>
            </a:r>
            <a:r>
              <a:rPr lang="en">
                <a:solidFill>
                  <a:srgbClr val="20124D"/>
                </a:solidFill>
              </a:rPr>
              <a:t> with ( E ), and </a:t>
            </a:r>
            <a:r>
              <a:rPr lang="en">
                <a:solidFill>
                  <a:schemeClr val="accent1"/>
                </a:solidFill>
              </a:rPr>
              <a:t>column id, row F</a:t>
            </a:r>
            <a:r>
              <a:rPr lang="en">
                <a:solidFill>
                  <a:srgbClr val="20124D"/>
                </a:solidFill>
              </a:rPr>
              <a:t> with id).</a:t>
            </a:r>
            <a:endParaRPr>
              <a:solidFill>
                <a:srgbClr val="20124D"/>
              </a:solidFill>
            </a:endParaRPr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rgbClr val="20124D"/>
                </a:solidFill>
              </a:rPr>
              <a:t>The </a:t>
            </a:r>
            <a:r>
              <a:rPr lang="en" b="1">
                <a:solidFill>
                  <a:schemeClr val="accent1"/>
                </a:solidFill>
              </a:rPr>
              <a:t>SyntaxAnalysis class</a:t>
            </a:r>
            <a:r>
              <a:rPr lang="en">
                <a:solidFill>
                  <a:srgbClr val="20124D"/>
                </a:solidFill>
              </a:rPr>
              <a:t> takes the LL(1) table and the stack of input per line. The program will check if the current </a:t>
            </a:r>
            <a:r>
              <a:rPr lang="en" b="1">
                <a:solidFill>
                  <a:schemeClr val="accent1"/>
                </a:solidFill>
              </a:rPr>
              <a:t>top of the grammar stack</a:t>
            </a:r>
            <a:r>
              <a:rPr lang="en">
                <a:solidFill>
                  <a:srgbClr val="20124D"/>
                </a:solidFill>
              </a:rPr>
              <a:t> and the current </a:t>
            </a:r>
            <a:r>
              <a:rPr lang="en" b="1">
                <a:solidFill>
                  <a:schemeClr val="accent1"/>
                </a:solidFill>
              </a:rPr>
              <a:t>top of the input stack</a:t>
            </a:r>
            <a:r>
              <a:rPr lang="en">
                <a:solidFill>
                  <a:srgbClr val="20124D"/>
                </a:solidFill>
              </a:rPr>
              <a:t> matches. If yes, pop the values. If no, check if this row and column pair </a:t>
            </a:r>
            <a:r>
              <a:rPr lang="en" b="1">
                <a:solidFill>
                  <a:schemeClr val="accent1"/>
                </a:solidFill>
              </a:rPr>
              <a:t>has a value in the table</a:t>
            </a:r>
            <a:r>
              <a:rPr lang="en">
                <a:solidFill>
                  <a:srgbClr val="20124D"/>
                </a:solidFill>
              </a:rPr>
              <a:t>. If yes, the program will pop the grammar production and replace it with the cell value. If no, it is invalid.    </a:t>
            </a:r>
            <a:endParaRPr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339000" y="387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 </a:t>
            </a:r>
            <a:r>
              <a:rPr lang="en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analysis</a:t>
            </a:r>
            <a:endParaRPr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191" name="Google Shape;191;p31"/>
          <p:cNvSpPr txBox="1">
            <a:spLocks noGrp="1"/>
          </p:cNvSpPr>
          <p:nvPr>
            <p:ph type="body" idx="4294967295"/>
          </p:nvPr>
        </p:nvSpPr>
        <p:spPr>
          <a:xfrm>
            <a:off x="720000" y="1000075"/>
            <a:ext cx="7704000" cy="39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dirty="0">
                <a:solidFill>
                  <a:srgbClr val="20124D"/>
                </a:solidFill>
              </a:rPr>
              <a:t>The </a:t>
            </a:r>
            <a:r>
              <a:rPr lang="en" b="1" dirty="0">
                <a:solidFill>
                  <a:schemeClr val="accent1"/>
                </a:solidFill>
              </a:rPr>
              <a:t>SyntaxAnalysis class</a:t>
            </a:r>
            <a:r>
              <a:rPr lang="en" dirty="0">
                <a:solidFill>
                  <a:srgbClr val="20124D"/>
                </a:solidFill>
              </a:rPr>
              <a:t> also checks if the grammar stack and the input stack </a:t>
            </a:r>
            <a:r>
              <a:rPr lang="en" b="1" dirty="0">
                <a:solidFill>
                  <a:schemeClr val="accent1"/>
                </a:solidFill>
              </a:rPr>
              <a:t>is empty</a:t>
            </a:r>
            <a:r>
              <a:rPr lang="en" dirty="0">
                <a:solidFill>
                  <a:srgbClr val="20124D"/>
                </a:solidFill>
              </a:rPr>
              <a:t>. If the grammar stack is not empty, but there are no inputs left, it is an error. If the input stack is not empty, it is also invalid.</a:t>
            </a:r>
            <a:endParaRPr dirty="0">
              <a:solidFill>
                <a:srgbClr val="20124D"/>
              </a:solidFill>
            </a:endParaRPr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dirty="0">
                <a:solidFill>
                  <a:srgbClr val="20124D"/>
                </a:solidFill>
              </a:rPr>
              <a:t>If the program detects the input as invalid, it is </a:t>
            </a:r>
            <a:r>
              <a:rPr lang="en" b="1" dirty="0">
                <a:solidFill>
                  <a:schemeClr val="accent1"/>
                </a:solidFill>
              </a:rPr>
              <a:t>rejected</a:t>
            </a:r>
            <a:r>
              <a:rPr lang="en" dirty="0">
                <a:solidFill>
                  <a:srgbClr val="20124D"/>
                </a:solidFill>
              </a:rPr>
              <a:t>. If it is valid, it is </a:t>
            </a:r>
            <a:r>
              <a:rPr lang="en" b="1" dirty="0">
                <a:solidFill>
                  <a:schemeClr val="accent1"/>
                </a:solidFill>
              </a:rPr>
              <a:t>accepted</a:t>
            </a:r>
            <a:r>
              <a:rPr lang="en" dirty="0">
                <a:solidFill>
                  <a:srgbClr val="20124D"/>
                </a:solidFill>
              </a:rPr>
              <a:t>. </a:t>
            </a:r>
            <a:endParaRPr dirty="0">
              <a:solidFill>
                <a:srgbClr val="20124D"/>
              </a:solidFill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0124D"/>
              </a:solidFill>
            </a:endParaRPr>
          </a:p>
          <a:p>
            <a:pPr marL="45720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dirty="0">
                <a:solidFill>
                  <a:srgbClr val="20124D"/>
                </a:solidFill>
              </a:rPr>
              <a:t>The grammar rules are as follows:</a:t>
            </a:r>
            <a:endParaRPr dirty="0">
              <a:solidFill>
                <a:srgbClr val="20124D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20124D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20124D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20124D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20124D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rgbClr val="20124D"/>
                </a:solidFill>
              </a:rPr>
              <a:t>where UNION = “U”, EPSILON = “E”, STAR = “*”, PLUS = “+”, QMARK = “?”, TERMINAL = [a-z],[0-9], OPENP = “(“, CLOSEP = “)”</a:t>
            </a:r>
            <a:endParaRPr sz="1500" dirty="0">
              <a:solidFill>
                <a:srgbClr val="20124D"/>
              </a:solidFill>
            </a:endParaRPr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015" y="2915776"/>
            <a:ext cx="3979975" cy="17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720000" y="235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</a:t>
            </a:r>
            <a:r>
              <a:rPr lang="en">
                <a:solidFill>
                  <a:schemeClr val="accent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snippet</a:t>
            </a:r>
            <a:endParaRPr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4294967295"/>
          </p:nvPr>
        </p:nvSpPr>
        <p:spPr>
          <a:xfrm>
            <a:off x="471700" y="731700"/>
            <a:ext cx="82122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Reading the grammar file in Main class; Storing the grammar</a:t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375" y="1292350"/>
            <a:ext cx="3698801" cy="36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701" y="1709850"/>
            <a:ext cx="4499399" cy="2571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ublic Consulting by Slidesgo">
  <a:themeElements>
    <a:clrScheme name="Simple Light">
      <a:dk1>
        <a:srgbClr val="878CF0"/>
      </a:dk1>
      <a:lt1>
        <a:srgbClr val="E7E2F2"/>
      </a:lt1>
      <a:dk2>
        <a:srgbClr val="20124D"/>
      </a:dk2>
      <a:lt2>
        <a:srgbClr val="F6F2FF"/>
      </a:lt2>
      <a:accent1>
        <a:srgbClr val="D66565"/>
      </a:accent1>
      <a:accent2>
        <a:srgbClr val="FBD15B"/>
      </a:accent2>
      <a:accent3>
        <a:srgbClr val="56548C"/>
      </a:accent3>
      <a:accent4>
        <a:srgbClr val="67659C"/>
      </a:accent4>
      <a:accent5>
        <a:srgbClr val="B1B2F3"/>
      </a:accent5>
      <a:accent6>
        <a:srgbClr val="FFC8AF"/>
      </a:accent6>
      <a:hlink>
        <a:srgbClr val="D6656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642</Words>
  <Application>Microsoft Office PowerPoint</Application>
  <PresentationFormat>On-screen Show (16:9)</PresentationFormat>
  <Paragraphs>47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Overpass Black</vt:lpstr>
      <vt:lpstr>Source Sans Pro</vt:lpstr>
      <vt:lpstr>Overpass ExtraBold</vt:lpstr>
      <vt:lpstr>Overpass SemiBold</vt:lpstr>
      <vt:lpstr>Arial</vt:lpstr>
      <vt:lpstr>Public Consulting by Slidesgo</vt:lpstr>
      <vt:lpstr>ANG, Jerald Edric D. S12</vt:lpstr>
      <vt:lpstr>Lexical analysis</vt:lpstr>
      <vt:lpstr>Code snippet</vt:lpstr>
      <vt:lpstr>Code snippet</vt:lpstr>
      <vt:lpstr>Code snippet</vt:lpstr>
      <vt:lpstr>Code snippet</vt:lpstr>
      <vt:lpstr>Syntax analysis</vt:lpstr>
      <vt:lpstr>Syntax analysis</vt:lpstr>
      <vt:lpstr>Code snippet</vt:lpstr>
      <vt:lpstr>Code snippet</vt:lpstr>
      <vt:lpstr>Code snippet</vt:lpstr>
      <vt:lpstr>Code snippet</vt:lpstr>
      <vt:lpstr>Code snippet</vt:lpstr>
      <vt:lpstr>Code snippet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ANG, Jerald Edric D. S12</dc:title>
  <dc:creator>Jerald Edric</dc:creator>
  <cp:lastModifiedBy> </cp:lastModifiedBy>
  <cp:revision>2</cp:revision>
  <dcterms:modified xsi:type="dcterms:W3CDTF">2021-02-09T06:24:50Z</dcterms:modified>
</cp:coreProperties>
</file>